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5" r:id="rId3"/>
    <p:sldId id="306" r:id="rId4"/>
    <p:sldId id="307" r:id="rId5"/>
    <p:sldId id="309" r:id="rId6"/>
    <p:sldId id="295" r:id="rId7"/>
    <p:sldId id="257" r:id="rId8"/>
    <p:sldId id="259" r:id="rId9"/>
    <p:sldId id="261" r:id="rId10"/>
    <p:sldId id="262" r:id="rId11"/>
    <p:sldId id="263" r:id="rId12"/>
    <p:sldId id="265" r:id="rId13"/>
    <p:sldId id="266" r:id="rId14"/>
    <p:sldId id="268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310" r:id="rId24"/>
    <p:sldId id="296" r:id="rId25"/>
    <p:sldId id="297" r:id="rId26"/>
    <p:sldId id="311" r:id="rId27"/>
    <p:sldId id="281" r:id="rId28"/>
    <p:sldId id="280" r:id="rId29"/>
    <p:sldId id="282" r:id="rId30"/>
    <p:sldId id="283" r:id="rId31"/>
    <p:sldId id="284" r:id="rId32"/>
    <p:sldId id="286" r:id="rId33"/>
    <p:sldId id="287" r:id="rId34"/>
    <p:sldId id="298" r:id="rId35"/>
    <p:sldId id="299" r:id="rId36"/>
    <p:sldId id="312" r:id="rId37"/>
    <p:sldId id="301" r:id="rId38"/>
    <p:sldId id="300" r:id="rId39"/>
    <p:sldId id="303" r:id="rId40"/>
    <p:sldId id="304" r:id="rId41"/>
    <p:sldId id="313" r:id="rId42"/>
    <p:sldId id="315" r:id="rId43"/>
    <p:sldId id="316" r:id="rId44"/>
    <p:sldId id="314" r:id="rId4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1166" y="4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E0126-374C-4C6A-B445-32236A33EE2A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A2E6-22D4-4C27-BE58-DE9C44A57D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21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E0126-374C-4C6A-B445-32236A33EE2A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A2E6-22D4-4C27-BE58-DE9C44A57D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811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E0126-374C-4C6A-B445-32236A33EE2A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A2E6-22D4-4C27-BE58-DE9C44A57D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602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E0126-374C-4C6A-B445-32236A33EE2A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A2E6-22D4-4C27-BE58-DE9C44A57D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850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E0126-374C-4C6A-B445-32236A33EE2A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A2E6-22D4-4C27-BE58-DE9C44A57D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26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E0126-374C-4C6A-B445-32236A33EE2A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A2E6-22D4-4C27-BE58-DE9C44A57D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887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E0126-374C-4C6A-B445-32236A33EE2A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A2E6-22D4-4C27-BE58-DE9C44A57D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178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E0126-374C-4C6A-B445-32236A33EE2A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A2E6-22D4-4C27-BE58-DE9C44A57D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467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E0126-374C-4C6A-B445-32236A33EE2A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A2E6-22D4-4C27-BE58-DE9C44A57D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413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E0126-374C-4C6A-B445-32236A33EE2A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A2E6-22D4-4C27-BE58-DE9C44A57D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473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E0126-374C-4C6A-B445-32236A33EE2A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6A2E6-22D4-4C27-BE58-DE9C44A57D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568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E0126-374C-4C6A-B445-32236A33EE2A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6A2E6-22D4-4C27-BE58-DE9C44A57D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8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53.png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4.png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www.gosuslugi.ru/600426/1/for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1\Desktop\Презентация_Лобода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84" y="222263"/>
            <a:ext cx="504056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19116" y="349147"/>
            <a:ext cx="4285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ДЕПАРТАМЕНТ ОБРАЗОВАНИЯ</a:t>
            </a:r>
            <a:b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ЯРОСЛАВСКОЙ ОБЛАСТИ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774" r="37995"/>
          <a:stretch>
            <a:fillRect/>
          </a:stretch>
        </p:blipFill>
        <p:spPr bwMode="auto">
          <a:xfrm>
            <a:off x="9768306" y="222263"/>
            <a:ext cx="1872208" cy="578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Лейбл АСИОУ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552" y="55074"/>
            <a:ext cx="1295922" cy="940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119116" y="3019235"/>
            <a:ext cx="9974454" cy="13615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6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Особенности организации приема на обучение по образовательным программам начального общего образования в 2023 году</a:t>
            </a:r>
            <a:endParaRPr lang="ru-RU" sz="36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1534343" y="6528128"/>
            <a:ext cx="9144000" cy="32987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>
                <a:solidFill>
                  <a:srgbClr val="002060"/>
                </a:solidFill>
                <a:latin typeface="Arial Narrow" panose="020B0606020202030204" pitchFamily="34" charset="0"/>
              </a:rPr>
              <a:t>22.03.2023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2400" y="4396359"/>
            <a:ext cx="11038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Обработка заявлений при предоставлении услуги (для общеобразовательных организаций) </a:t>
            </a:r>
            <a:r>
              <a:rPr lang="en-US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en-US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«</a:t>
            </a:r>
            <a:r>
              <a:rPr lang="ru-RU" sz="2400" i="1" dirty="0">
                <a:solidFill>
                  <a:srgbClr val="002060"/>
                </a:solidFill>
                <a:latin typeface="Arial Narrow" panose="020B0606020202030204" pitchFamily="34" charset="0"/>
              </a:rPr>
              <a:t>Прием заявлений о зачислении в муниципальные образовательные организации Ярославской области, реализующие программы общего образования» </a:t>
            </a:r>
          </a:p>
        </p:txBody>
      </p:sp>
    </p:spTree>
    <p:extLst>
      <p:ext uri="{BB962C8B-B14F-4D97-AF65-F5344CB8AC3E}">
        <p14:creationId xmlns:p14="http://schemas.microsoft.com/office/powerpoint/2010/main" val="133144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404" y="246290"/>
            <a:ext cx="6953250" cy="3905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9171" y="741000"/>
            <a:ext cx="5697991" cy="5908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6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971" y="264350"/>
            <a:ext cx="5686698" cy="3863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1086" y="1690688"/>
            <a:ext cx="6143625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643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9862" y="757237"/>
            <a:ext cx="6772275" cy="5343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244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271463"/>
            <a:ext cx="3620014" cy="6105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8749" y="271463"/>
            <a:ext cx="4524375" cy="5985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680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575" y="365125"/>
            <a:ext cx="6172200" cy="4086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220014" y="2275681"/>
            <a:ext cx="5495547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711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217" y="213495"/>
            <a:ext cx="5937749" cy="3863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9577" y="1767138"/>
            <a:ext cx="5783987" cy="4754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200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413" y="242887"/>
            <a:ext cx="6714236" cy="5519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7079" y="233363"/>
            <a:ext cx="4248150" cy="594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106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37" y="353219"/>
            <a:ext cx="6181725" cy="3648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6456" y="3148013"/>
            <a:ext cx="584835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627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576" y="280122"/>
            <a:ext cx="3543300" cy="2821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225589" y="1282699"/>
            <a:ext cx="5031896" cy="4251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3828" y="1282700"/>
            <a:ext cx="3348841" cy="2998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888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9159" y="236204"/>
            <a:ext cx="4571407" cy="6316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087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486797"/>
            <a:ext cx="1179140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base"/>
            <a:r>
              <a:rPr lang="ru-RU" sz="2400" i="1" dirty="0">
                <a:solidFill>
                  <a:srgbClr val="002060"/>
                </a:solidFill>
                <a:latin typeface="Arial Narrow" panose="020B0606020202030204" pitchFamily="34" charset="0"/>
              </a:rPr>
              <a:t>Предусмотрена возможность подачи заявления о приеме на обучение одним из следующих способов:</a:t>
            </a:r>
          </a:p>
          <a:p>
            <a:pPr lvl="1" fontAlgn="base"/>
            <a:r>
              <a:rPr lang="ru-RU" sz="2400" i="1" dirty="0">
                <a:solidFill>
                  <a:srgbClr val="002060"/>
                </a:solidFill>
                <a:latin typeface="Arial Narrow" panose="020B0606020202030204" pitchFamily="34" charset="0"/>
              </a:rPr>
              <a:t>в электронной форме посредством ЕПГУ;</a:t>
            </a:r>
          </a:p>
          <a:p>
            <a:pPr lvl="1" fontAlgn="base"/>
            <a:r>
              <a:rPr lang="ru-RU" sz="2400" i="1" dirty="0">
                <a:solidFill>
                  <a:srgbClr val="002060"/>
                </a:solidFill>
                <a:latin typeface="Arial Narrow" panose="020B0606020202030204" pitchFamily="34" charset="0"/>
              </a:rPr>
              <a:t>через операторов почтовой связи общего пользования заказным письмом с уведомлением о вручении;</a:t>
            </a:r>
          </a:p>
          <a:p>
            <a:pPr lvl="1" fontAlgn="base"/>
            <a:r>
              <a:rPr lang="ru-RU" sz="2400" i="1" dirty="0">
                <a:solidFill>
                  <a:srgbClr val="002060"/>
                </a:solidFill>
                <a:latin typeface="Arial Narrow" panose="020B0606020202030204" pitchFamily="34" charset="0"/>
              </a:rPr>
              <a:t>лично в общеобразовательную организацию;</a:t>
            </a:r>
          </a:p>
          <a:p>
            <a:pPr lvl="1" fontAlgn="base"/>
            <a:r>
              <a:rPr lang="ru-RU" sz="2400" i="1" dirty="0">
                <a:solidFill>
                  <a:srgbClr val="002060"/>
                </a:solidFill>
                <a:latin typeface="Arial Narrow" panose="020B0606020202030204" pitchFamily="34" charset="0"/>
              </a:rPr>
              <a:t>Все заявления аккумулируются в ГИС «Образование-76».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7605" y="3164453"/>
            <a:ext cx="103685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Arial Narrow" panose="020B0606020202030204" pitchFamily="34" charset="0"/>
              </a:rPr>
              <a:t>Новая федеральная форма предоставления услуги на ЕПГУ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7605" y="3866186"/>
            <a:ext cx="1154820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Техническое обеспечение предоставления услуги:</a:t>
            </a:r>
          </a:p>
          <a:p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- 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 Подключение 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к федеральной форме.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Доработка АСИОУ в части запроса межведомственного взаимодействия с ЕГР ЗАГС и МВД.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Очный прием.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Отмена заявления заявителем (конечный статус).</a:t>
            </a:r>
          </a:p>
        </p:txBody>
      </p:sp>
    </p:spTree>
    <p:extLst>
      <p:ext uri="{BB962C8B-B14F-4D97-AF65-F5344CB8AC3E}">
        <p14:creationId xmlns:p14="http://schemas.microsoft.com/office/powerpoint/2010/main" val="371377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50" y="1622104"/>
            <a:ext cx="8933361" cy="3302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177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078" y="261937"/>
            <a:ext cx="8954053" cy="4879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653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льгота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712" y="205989"/>
            <a:ext cx="7170753" cy="5210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https://www.pngplay.com/wp-content/uploads/7/Mouse-Cursor-Click-Transparent-Fi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136" y="1698081"/>
            <a:ext cx="300632" cy="30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/>
          <a:srcRect t="7727"/>
          <a:stretch/>
        </p:blipFill>
        <p:spPr>
          <a:xfrm>
            <a:off x="5772150" y="3657600"/>
            <a:ext cx="6000750" cy="2654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51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Это конечный статус. Заявление необходимо сформировать вновь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877" y="365126"/>
            <a:ext cx="8857706" cy="356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758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006" y="180975"/>
            <a:ext cx="10959988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Обработка заявлений </a:t>
            </a:r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при предоставлении услуги </a:t>
            </a:r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в общеобразовательной организации </a:t>
            </a:r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в 2023 год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1627322"/>
            <a:ext cx="10515600" cy="509119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Прием заявлений с ЕПГУ</a:t>
            </a:r>
          </a:p>
          <a:p>
            <a:pPr lvl="1"/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Получение заявлений в пункте меню «Работа с ЕПГУ», «Зачисление в ООУ (</a:t>
            </a:r>
            <a:r>
              <a:rPr lang="ru-RU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фед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)»</a:t>
            </a:r>
          </a:p>
          <a:p>
            <a:pPr lvl="1"/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Проверка Загс и МВД</a:t>
            </a:r>
            <a:endParaRPr lang="en-US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lvl="1"/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Обработка заявлений – либо перенос в раздел «Реестр»,</a:t>
            </a:r>
            <a:r>
              <a:rPr lang="en-US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либо «Отказ …»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Прием заявлений другим способом </a:t>
            </a:r>
          </a:p>
          <a:p>
            <a:pPr lvl="1"/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Внесение сведений в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пункте меню «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Реестры»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Обработка всех заявлений в пункте меню «Реестры»</a:t>
            </a:r>
          </a:p>
          <a:p>
            <a:pPr lvl="1"/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Все заявления выстраиваются в общую очередь по времени не зависимо от способа подачи заявления</a:t>
            </a:r>
          </a:p>
          <a:p>
            <a:pPr lvl="1"/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Изменение статусов</a:t>
            </a:r>
          </a:p>
          <a:p>
            <a:pPr lvl="1"/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lvl="1"/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Для школ с дошкольными группами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необходимо помнить, что дети в школу идут на общих основаниях. Родители таких детей подают заявления, которые обрабатываются в соответствии с доработанным алгоритмом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37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006" y="180975"/>
            <a:ext cx="10959988" cy="58864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Статусы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412048"/>
              </p:ext>
            </p:extLst>
          </p:nvPr>
        </p:nvGraphicFramePr>
        <p:xfrm>
          <a:off x="416106" y="881063"/>
          <a:ext cx="10789920" cy="5060242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793569">
                  <a:extLst>
                    <a:ext uri="{9D8B030D-6E8A-4147-A177-3AD203B41FA5}">
                      <a16:colId xmlns:a16="http://schemas.microsoft.com/office/drawing/2014/main" val="3432441596"/>
                    </a:ext>
                  </a:extLst>
                </a:gridCol>
                <a:gridCol w="4610100">
                  <a:extLst>
                    <a:ext uri="{9D8B030D-6E8A-4147-A177-3AD203B41FA5}">
                      <a16:colId xmlns:a16="http://schemas.microsoft.com/office/drawing/2014/main" val="2467209110"/>
                    </a:ext>
                  </a:extLst>
                </a:gridCol>
                <a:gridCol w="5386251">
                  <a:extLst>
                    <a:ext uri="{9D8B030D-6E8A-4147-A177-3AD203B41FA5}">
                      <a16:colId xmlns:a16="http://schemas.microsoft.com/office/drawing/2014/main" val="3341472709"/>
                    </a:ext>
                  </a:extLst>
                </a:gridCol>
              </a:tblGrid>
              <a:tr h="2203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№ п/п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72" marR="3672" marT="36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Наименование процедуры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72" marR="3672" marT="36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Статус</a:t>
                      </a:r>
                      <a:endParaRPr lang="ru-RU" sz="18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72" marR="3672" marT="3672" marB="0" anchor="ctr"/>
                </a:tc>
                <a:extLst>
                  <a:ext uri="{0D108BD9-81ED-4DB2-BD59-A6C34878D82A}">
                    <a16:rowId xmlns:a16="http://schemas.microsoft.com/office/drawing/2014/main" val="3248697107"/>
                  </a:ext>
                </a:extLst>
              </a:tr>
              <a:tr h="1101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72" marR="3672" marT="36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72" marR="3672" marT="36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ru-RU" sz="18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72" marR="3672" marT="3672" marB="0" anchor="ctr"/>
                </a:tc>
                <a:extLst>
                  <a:ext uri="{0D108BD9-81ED-4DB2-BD59-A6C34878D82A}">
                    <a16:rowId xmlns:a16="http://schemas.microsoft.com/office/drawing/2014/main" val="3428618224"/>
                  </a:ext>
                </a:extLst>
              </a:tr>
              <a:tr h="41493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1.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72" marR="3672" marT="3672" marB="0" anchor="ctr"/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Прием и регистрация заявления о предоставлении услуги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4064" marR="3672" marT="36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заявление отправлено в образовательную организацию</a:t>
                      </a:r>
                      <a:endParaRPr lang="ru-RU" sz="18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4064" marR="3672" marT="3672" marB="0" anchor="ctr"/>
                </a:tc>
                <a:extLst>
                  <a:ext uri="{0D108BD9-81ED-4DB2-BD59-A6C34878D82A}">
                    <a16:rowId xmlns:a16="http://schemas.microsoft.com/office/drawing/2014/main" val="3733626908"/>
                  </a:ext>
                </a:extLst>
              </a:tr>
              <a:tr h="3304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заявление получено образовательной организацией</a:t>
                      </a:r>
                      <a:endParaRPr lang="ru-RU" sz="18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4064" marR="3672" marT="3672" marB="0" anchor="ctr"/>
                </a:tc>
                <a:extLst>
                  <a:ext uri="{0D108BD9-81ED-4DB2-BD59-A6C34878D82A}">
                    <a16:rowId xmlns:a16="http://schemas.microsoft.com/office/drawing/2014/main" val="691701435"/>
                  </a:ext>
                </a:extLst>
              </a:tr>
              <a:tr h="2203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заявление принято к рассмотрению</a:t>
                      </a:r>
                      <a:endParaRPr lang="ru-RU" sz="18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4064" marR="3672" marT="3672" marB="0" anchor="ctr"/>
                </a:tc>
                <a:extLst>
                  <a:ext uri="{0D108BD9-81ED-4DB2-BD59-A6C34878D82A}">
                    <a16:rowId xmlns:a16="http://schemas.microsoft.com/office/drawing/2014/main" val="3408239847"/>
                  </a:ext>
                </a:extLst>
              </a:tr>
              <a:tr h="4149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приглашение представить документы для приема на обучение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4064" marR="3672" marT="3672" marB="0" anchor="ctr"/>
                </a:tc>
                <a:extLst>
                  <a:ext uri="{0D108BD9-81ED-4DB2-BD59-A6C34878D82A}">
                    <a16:rowId xmlns:a16="http://schemas.microsoft.com/office/drawing/2014/main" val="927866336"/>
                  </a:ext>
                </a:extLst>
              </a:tr>
              <a:tr h="41493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2.</a:t>
                      </a:r>
                      <a:endParaRPr lang="ru-RU" sz="18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72" marR="3672" marT="3672" marB="0" anchor="ctr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Рассмотрение сведений, указанных в заявлении, формирование и направление межведомственных информационных запросов в органы (организации), участвующие в предоставлении услуги, регистрация документов для приема на обучение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4064" marR="3672" marT="36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направлен межведомственный информационный запрос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72" marR="3672" marT="3672" marB="0" anchor="ctr"/>
                </a:tc>
                <a:extLst>
                  <a:ext uri="{0D108BD9-81ED-4DB2-BD59-A6C34878D82A}">
                    <a16:rowId xmlns:a16="http://schemas.microsoft.com/office/drawing/2014/main" val="3857103958"/>
                  </a:ext>
                </a:extLst>
              </a:tr>
              <a:tr h="4149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получен ответ на межведомственный информационный запрос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72" marR="3672" marT="3672" marB="0" anchor="ctr"/>
                </a:tc>
                <a:extLst>
                  <a:ext uri="{0D108BD9-81ED-4DB2-BD59-A6C34878D82A}">
                    <a16:rowId xmlns:a16="http://schemas.microsoft.com/office/drawing/2014/main" val="3910007935"/>
                  </a:ext>
                </a:extLst>
              </a:tr>
              <a:tr h="11273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заявление и документы приняты/ в предоставлении услуги отказано (мотивированный отказ)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4064" marR="3672" marT="3672" marB="0" anchor="ctr"/>
                </a:tc>
                <a:extLst>
                  <a:ext uri="{0D108BD9-81ED-4DB2-BD59-A6C34878D82A}">
                    <a16:rowId xmlns:a16="http://schemas.microsoft.com/office/drawing/2014/main" val="1830511945"/>
                  </a:ext>
                </a:extLst>
              </a:tr>
              <a:tr h="20930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3.</a:t>
                      </a:r>
                      <a:endParaRPr lang="ru-RU" sz="18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72" marR="3672" marT="3672" marB="0" anchor="ctr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Оформление и выдача заявителю информационного письма </a:t>
                      </a:r>
                      <a:endParaRPr lang="ru-RU" sz="18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4064" marR="3672" marT="36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информационное письмо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4064" marR="3672" marT="3672" marB="0" anchor="ctr"/>
                </a:tc>
                <a:extLst>
                  <a:ext uri="{0D108BD9-81ED-4DB2-BD59-A6C34878D82A}">
                    <a16:rowId xmlns:a16="http://schemas.microsoft.com/office/drawing/2014/main" val="2715725784"/>
                  </a:ext>
                </a:extLst>
              </a:tr>
              <a:tr h="2093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положительное решение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4064" marR="3672" marT="3672" marB="0" anchor="ctr"/>
                </a:tc>
                <a:extLst>
                  <a:ext uri="{0D108BD9-81ED-4DB2-BD59-A6C34878D82A}">
                    <a16:rowId xmlns:a16="http://schemas.microsoft.com/office/drawing/2014/main" val="2708086418"/>
                  </a:ext>
                </a:extLst>
              </a:tr>
              <a:tr h="2643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отрицательное решение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4064" marR="3672" marT="3672" marB="0" anchor="ctr"/>
                </a:tc>
                <a:extLst>
                  <a:ext uri="{0D108BD9-81ED-4DB2-BD59-A6C34878D82A}">
                    <a16:rowId xmlns:a16="http://schemas.microsoft.com/office/drawing/2014/main" val="5931821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006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8277" y="739944"/>
            <a:ext cx="1165859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заявителем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представлен неполный комплект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документов;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наличие противоречий между сведениями, указанными в заявлении, и сведениями, указанными в приложенных к нему документах;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документы содержат подчистки и исправления текста,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текст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письменного заявления не поддается прочтению, заявление заполнено не полностью;</a:t>
            </a:r>
            <a:b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документы содержат повреждения, наличие которых не позволяет в полном объеме использовать информацию и сведения, содержащиеся в документах для предоставления Услуги;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некорректное заполнение обязательных полей в заявлении (отсутствие заполнения, недостоверное, неполное либо неправильное, не соответствующее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требованиям;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заявление подано лицом, не имеющим полномочий представлять интересы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заявителя; 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несоответствие категории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заявителей;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поступление заявления, аналогично ранее зарегистрированному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заявлению; 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заявление подано за пределами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периода;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несоответствие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документов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по форме или содержанию требованиям законодательства Российской Федерации;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обращение заявителя в Организацию, реализующую исключительно адаптированную программу, с заявлением о приеме на образовательную программу, не предусмотренную в Организации;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несоответствие возраста ребенка, в интересах которого действует родитель (законный представитель), требованиям действующего законодательства (ребенок не достиг возраста 6 лет и 6 месяцев или уже достиг возраста 8 лет на момент начала получения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начального общего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образования) при отсутствии разрешения на прием ребенка в Организацию. </a:t>
            </a:r>
            <a:b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7699" y="93613"/>
            <a:ext cx="111197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Исчерпывающий перечень оснований для отказа в приеме и регистрации документов, необходимых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для предоставления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Услуги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25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006" y="180976"/>
            <a:ext cx="10959988" cy="781050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Прием заявлений с ЕПГУ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53475" y="1133475"/>
            <a:ext cx="3286124" cy="2181225"/>
          </a:xfrm>
        </p:spPr>
        <p:txBody>
          <a:bodyPr>
            <a:noAutofit/>
          </a:bodyPr>
          <a:lstStyle/>
          <a:p>
            <a:r>
              <a:rPr lang="ru-RU" sz="1600" dirty="0" smtClean="0"/>
              <a:t>П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рием заявлений в пункте меню «Работа с ЕПГУ», «Зачисление в ООУ (</a:t>
            </a:r>
            <a:r>
              <a:rPr lang="ru-RU" sz="16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фед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)»</a:t>
            </a:r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Редактирование статусов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Просмотр сведений по заявлению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Печать заявления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Перенос в Реестр</a:t>
            </a:r>
          </a:p>
          <a:p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З - ручной запуск проверки Загс</a:t>
            </a:r>
          </a:p>
          <a:p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М - ручной запуск проверки МВД</a:t>
            </a:r>
          </a:p>
          <a:p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ЗР - результаты проверки ЗАГС</a:t>
            </a:r>
          </a:p>
          <a:p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МР - результаты проверки МВД</a:t>
            </a:r>
            <a:endParaRPr lang="en-US" sz="16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Изображение6"/>
          <p:cNvPicPr/>
          <p:nvPr/>
        </p:nvPicPr>
        <p:blipFill rotWithShape="1">
          <a:blip r:embed="rId4"/>
          <a:srcRect t="16290"/>
          <a:stretch/>
        </p:blipFill>
        <p:spPr bwMode="auto">
          <a:xfrm>
            <a:off x="187959" y="1033461"/>
            <a:ext cx="8089265" cy="5672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Овал 5"/>
          <p:cNvSpPr/>
          <p:nvPr/>
        </p:nvSpPr>
        <p:spPr>
          <a:xfrm>
            <a:off x="485775" y="1866900"/>
            <a:ext cx="2181225" cy="20955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Изображение6"/>
          <p:cNvPicPr/>
          <p:nvPr/>
        </p:nvPicPr>
        <p:blipFill rotWithShape="1">
          <a:blip r:embed="rId4"/>
          <a:srcRect l="4304" t="71709" r="87355" b="24048"/>
          <a:stretch/>
        </p:blipFill>
        <p:spPr bwMode="auto">
          <a:xfrm>
            <a:off x="8816340" y="2076450"/>
            <a:ext cx="2796540" cy="1074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4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9376"/>
            <a:ext cx="10515600" cy="711200"/>
          </a:xfrm>
        </p:spPr>
        <p:txBody>
          <a:bodyPr/>
          <a:lstStyle/>
          <a:p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Просмотр заявления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706211"/>
            <a:ext cx="9603377" cy="5875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818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4625"/>
            <a:ext cx="10515600" cy="1325563"/>
          </a:xfrm>
        </p:spPr>
        <p:txBody>
          <a:bodyPr/>
          <a:lstStyle/>
          <a:p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Межведомственные запросы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450" y="1409700"/>
            <a:ext cx="10325100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Овал 5"/>
          <p:cNvSpPr/>
          <p:nvPr/>
        </p:nvSpPr>
        <p:spPr>
          <a:xfrm>
            <a:off x="668655" y="1691640"/>
            <a:ext cx="5610225" cy="7239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58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7882" y="607172"/>
            <a:ext cx="11304493" cy="1325563"/>
          </a:xfrm>
        </p:spPr>
        <p:txBody>
          <a:bodyPr>
            <a:noAutofit/>
          </a:bodyPr>
          <a:lstStyle/>
          <a:p>
            <a:r>
              <a:rPr lang="ru-RU" sz="1800" b="1" i="1" dirty="0">
                <a:solidFill>
                  <a:srgbClr val="002060"/>
                </a:solidFill>
                <a:latin typeface="Arial Narrow" panose="020B0606020202030204" pitchFamily="34" charset="0"/>
              </a:rPr>
              <a:t>Постановление Правительства РФ от 1 марта 2022 г. N 277 "О направлении в личный кабинет заявителя в федеральной государственной информационной системе "Единый портал государственных и муниципальных услуг (функций)" сведений о ходе выполнения запроса о предоставлении государственной или муниципальной услуги, заявления о предоставлении услуги, указанной в части 3 статьи 1 Федерального закона "Об организации предоставления государственных и муниципальных услуг", а также результатов предоставления государственной или муниципальной услуги, результатов предоставления услуги, указанной в части 3 статьи 1 Федерального закона "Об организации предоставления государственных и муниципальных услуг</a:t>
            </a:r>
            <a:r>
              <a:rPr lang="ru-RU" sz="1800" b="1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"</a:t>
            </a:r>
            <a:endParaRPr lang="ru-RU" sz="1800" b="1" i="1" dirty="0">
              <a:latin typeface="Arial Narrow" panose="020B0606020202030204" pitchFamily="34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537882" y="2370409"/>
            <a:ext cx="11196918" cy="4047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Общие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положения</a:t>
            </a:r>
            <a:endParaRPr lang="en-US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800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Сведения </a:t>
            </a:r>
            <a:r>
              <a:rPr lang="ru-RU" sz="2800" i="1" dirty="0">
                <a:solidFill>
                  <a:srgbClr val="C00000"/>
                </a:solidFill>
                <a:latin typeface="Arial Narrow" panose="020B0606020202030204" pitchFamily="34" charset="0"/>
              </a:rPr>
              <a:t>о ходе предоставления услуги, результаты предоставления услуги направляются для размещения в личном кабинете заявителя на едином портале вне зависимости от способа обращения заявителя за предоставлением услуги, а также от способа предоставления заявителю результатов предоставления </a:t>
            </a:r>
            <a:r>
              <a:rPr lang="ru-RU" sz="2800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услуги.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Заявителям, подавшим заявление лично, все статусы также будут направляться в ЛК ЕПГУ.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737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808" y="104775"/>
            <a:ext cx="10125076" cy="2818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750" y="2990848"/>
            <a:ext cx="10176074" cy="3720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40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73628"/>
            <a:ext cx="8886825" cy="594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667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1150" y="-9525"/>
            <a:ext cx="8834301" cy="6728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685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400" y="365124"/>
            <a:ext cx="7410514" cy="6378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341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4775"/>
            <a:ext cx="10515600" cy="733425"/>
          </a:xfrm>
        </p:spPr>
        <p:txBody>
          <a:bodyPr/>
          <a:lstStyle/>
          <a:p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Прием заявлений </a:t>
            </a:r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другим способом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68375"/>
            <a:ext cx="10515600" cy="435133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Все заявления, полученные другим способом (очно и т.п.) обязательно вносятся в АСИОУ в пункт меню «Реестр» и образуют единый список заявлений с заявлениями, поданными с ЕПГУ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Изображение157"/>
          <p:cNvPicPr/>
          <p:nvPr/>
        </p:nvPicPr>
        <p:blipFill rotWithShape="1">
          <a:blip r:embed="rId4"/>
          <a:srcRect l="-6" t="16333" r="-6" b="-7"/>
          <a:stretch/>
        </p:blipFill>
        <p:spPr bwMode="auto">
          <a:xfrm>
            <a:off x="1633673" y="2179048"/>
            <a:ext cx="7174547" cy="4495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952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4775"/>
            <a:ext cx="10515600" cy="733425"/>
          </a:xfrm>
        </p:spPr>
        <p:txBody>
          <a:bodyPr/>
          <a:lstStyle/>
          <a:p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Прием заявлений </a:t>
            </a:r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другим способом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68375"/>
            <a:ext cx="10515600" cy="435133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Все заявления, полученные другим способом (очно и т.п.) обязательно вносятся в АСИОУ в пункт меню «Реестр» и образуют единый список заявлений с заявлениями, поданными с ЕПГУ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Заявление добавляется</a:t>
            </a:r>
            <a:b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по кнопке «Добавить»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Операции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,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которые </a:t>
            </a:r>
            <a:b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можно выполнять в </a:t>
            </a:r>
            <a:b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столбце действия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Изображение157"/>
          <p:cNvPicPr/>
          <p:nvPr/>
        </p:nvPicPr>
        <p:blipFill rotWithShape="1">
          <a:blip r:embed="rId4"/>
          <a:srcRect l="-6" t="16333" r="-6" b="-7"/>
          <a:stretch/>
        </p:blipFill>
        <p:spPr bwMode="auto">
          <a:xfrm>
            <a:off x="4840605" y="2257425"/>
            <a:ext cx="7174547" cy="4495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Изображение157"/>
          <p:cNvPicPr/>
          <p:nvPr/>
        </p:nvPicPr>
        <p:blipFill rotWithShape="1">
          <a:blip r:embed="rId4"/>
          <a:srcRect l="4747" t="49769" r="87817" b="45267"/>
          <a:stretch/>
        </p:blipFill>
        <p:spPr bwMode="auto">
          <a:xfrm>
            <a:off x="1009650" y="4343400"/>
            <a:ext cx="3162300" cy="1569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916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" y="104775"/>
            <a:ext cx="11155680" cy="733425"/>
          </a:xfrm>
        </p:spPr>
        <p:txBody>
          <a:bodyPr/>
          <a:lstStyle/>
          <a:p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Добавление заявления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68375"/>
            <a:ext cx="10515600" cy="43513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Изображение157"/>
          <p:cNvPicPr/>
          <p:nvPr/>
        </p:nvPicPr>
        <p:blipFill rotWithShape="1">
          <a:blip r:embed="rId4"/>
          <a:srcRect l="-6" t="16333" r="-6" b="-7"/>
          <a:stretch/>
        </p:blipFill>
        <p:spPr bwMode="auto">
          <a:xfrm>
            <a:off x="85725" y="779145"/>
            <a:ext cx="7174547" cy="4495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Овал 7"/>
          <p:cNvSpPr/>
          <p:nvPr/>
        </p:nvSpPr>
        <p:spPr>
          <a:xfrm>
            <a:off x="5234940" y="1371600"/>
            <a:ext cx="632460" cy="2667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726" y="300780"/>
            <a:ext cx="4026053" cy="6411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33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" y="104775"/>
            <a:ext cx="11155680" cy="733425"/>
          </a:xfrm>
        </p:spPr>
        <p:txBody>
          <a:bodyPr/>
          <a:lstStyle/>
          <a:p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Добавление заявления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3251" y="774646"/>
            <a:ext cx="10515600" cy="4351338"/>
          </a:xfrm>
        </p:spPr>
        <p:txBody>
          <a:bodyPr/>
          <a:lstStyle/>
          <a:p>
            <a:r>
              <a:rPr lang="ru-RU" dirty="0" smtClean="0"/>
              <a:t>Заполняются линейно все обязательные поля</a:t>
            </a:r>
          </a:p>
          <a:p>
            <a:r>
              <a:rPr lang="ru-RU" dirty="0" smtClean="0"/>
              <a:t>Статус: «Заявление зарегистрировано»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90" y="1653007"/>
            <a:ext cx="3524775" cy="5612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3"/>
          <a:stretch/>
        </p:blipFill>
        <p:spPr bwMode="auto">
          <a:xfrm>
            <a:off x="4040815" y="1653007"/>
            <a:ext cx="3545689" cy="5525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760" y="1653007"/>
            <a:ext cx="3588881" cy="5714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вал 7"/>
          <p:cNvSpPr/>
          <p:nvPr/>
        </p:nvSpPr>
        <p:spPr>
          <a:xfrm>
            <a:off x="8047882" y="5773118"/>
            <a:ext cx="3180639" cy="34871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40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67832"/>
            <a:ext cx="10515600" cy="7334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Раздел «Реестр» - операции</a:t>
            </a:r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, которые можно выполнять в столбце действия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59204"/>
            <a:ext cx="10515600" cy="3912779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     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редактирование поступившей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заявки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lvl="0"/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   изменение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статуса</a:t>
            </a:r>
          </a:p>
          <a:p>
            <a:pPr lvl="0"/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  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печать заявления на основе данных полученной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заявки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lvl="0"/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   просмотр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данных, имеющихся в поступившей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заявке 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lvl="0"/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   занесение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в контингент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учреждения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Изображение158"/>
          <p:cNvPicPr/>
          <p:nvPr/>
        </p:nvPicPr>
        <p:blipFill>
          <a:blip r:embed="rId4"/>
          <a:srcRect l="69114" t="73047" r="24385" b="20895"/>
          <a:stretch>
            <a:fillRect/>
          </a:stretch>
        </p:blipFill>
        <p:spPr bwMode="auto">
          <a:xfrm>
            <a:off x="1097281" y="1259204"/>
            <a:ext cx="539432" cy="516255"/>
          </a:xfrm>
          <a:prstGeom prst="rect">
            <a:avLst/>
          </a:prstGeom>
        </p:spPr>
      </p:pic>
      <p:pic>
        <p:nvPicPr>
          <p:cNvPr id="10" name="Изображение10"/>
          <p:cNvPicPr/>
          <p:nvPr/>
        </p:nvPicPr>
        <p:blipFill>
          <a:blip r:embed="rId5"/>
          <a:stretch>
            <a:fillRect/>
          </a:stretch>
        </p:blipFill>
        <p:spPr bwMode="auto">
          <a:xfrm>
            <a:off x="1141413" y="1775459"/>
            <a:ext cx="495300" cy="533400"/>
          </a:xfrm>
          <a:prstGeom prst="rect">
            <a:avLst/>
          </a:prstGeom>
        </p:spPr>
      </p:pic>
      <p:pic>
        <p:nvPicPr>
          <p:cNvPr id="11" name="Изображение159"/>
          <p:cNvPicPr/>
          <p:nvPr/>
        </p:nvPicPr>
        <p:blipFill>
          <a:blip r:embed="rId4"/>
          <a:srcRect l="75303" t="72902" r="18213" b="20769"/>
          <a:stretch>
            <a:fillRect/>
          </a:stretch>
        </p:blipFill>
        <p:spPr bwMode="auto">
          <a:xfrm>
            <a:off x="1104265" y="2365692"/>
            <a:ext cx="532447" cy="453708"/>
          </a:xfrm>
          <a:prstGeom prst="rect">
            <a:avLst/>
          </a:prstGeom>
        </p:spPr>
      </p:pic>
      <p:pic>
        <p:nvPicPr>
          <p:cNvPr id="12" name="Изображение160"/>
          <p:cNvPicPr/>
          <p:nvPr/>
        </p:nvPicPr>
        <p:blipFill>
          <a:blip r:embed="rId4"/>
          <a:srcRect l="81285" t="72577" r="12006" b="20651"/>
          <a:stretch>
            <a:fillRect/>
          </a:stretch>
        </p:blipFill>
        <p:spPr bwMode="auto">
          <a:xfrm>
            <a:off x="1141413" y="2821940"/>
            <a:ext cx="497840" cy="478790"/>
          </a:xfrm>
          <a:prstGeom prst="rect">
            <a:avLst/>
          </a:prstGeom>
        </p:spPr>
      </p:pic>
      <p:pic>
        <p:nvPicPr>
          <p:cNvPr id="13" name="Изображение161"/>
          <p:cNvPicPr/>
          <p:nvPr/>
        </p:nvPicPr>
        <p:blipFill>
          <a:blip r:embed="rId4"/>
          <a:srcRect l="86546" t="72577" r="6744" b="20434"/>
          <a:stretch>
            <a:fillRect/>
          </a:stretch>
        </p:blipFill>
        <p:spPr bwMode="auto">
          <a:xfrm>
            <a:off x="1141413" y="3364547"/>
            <a:ext cx="495299" cy="46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4775"/>
            <a:ext cx="10515600" cy="733425"/>
          </a:xfrm>
        </p:spPr>
        <p:txBody>
          <a:bodyPr>
            <a:normAutofit/>
          </a:bodyPr>
          <a:lstStyle/>
          <a:p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Раздел «Реестр» -</a:t>
            </a:r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 занесение в Контингент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68374"/>
            <a:ext cx="10515600" cy="5788887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Заявление получает финальный статус «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Записан в школу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»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Приказ о зачислении в 1 класс не формируется при занесении в контингент. 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Приказ вносится, когда дети будут распределены по классам перед началом учебного года.  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8" name="Изображение171"/>
          <p:cNvPicPr/>
          <p:nvPr/>
        </p:nvPicPr>
        <p:blipFill rotWithShape="1">
          <a:blip r:embed="rId4"/>
          <a:srcRect l="750" t="19329" r="750" b="25366"/>
          <a:stretch/>
        </p:blipFill>
        <p:spPr>
          <a:xfrm>
            <a:off x="123348" y="1012491"/>
            <a:ext cx="11945303" cy="4259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Овал 11"/>
          <p:cNvSpPr/>
          <p:nvPr/>
        </p:nvSpPr>
        <p:spPr>
          <a:xfrm>
            <a:off x="9218771" y="1086690"/>
            <a:ext cx="1333500" cy="3429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Изображение171"/>
          <p:cNvPicPr/>
          <p:nvPr/>
        </p:nvPicPr>
        <p:blipFill rotWithShape="1">
          <a:blip r:embed="rId4"/>
          <a:srcRect l="7551" t="46454" r="84848" b="46454"/>
          <a:stretch/>
        </p:blipFill>
        <p:spPr>
          <a:xfrm>
            <a:off x="899539" y="2733512"/>
            <a:ext cx="829160" cy="546315"/>
          </a:xfrm>
          <a:prstGeom prst="rect">
            <a:avLst/>
          </a:prstGeom>
          <a:ln w="6350">
            <a:solidFill>
              <a:srgbClr val="000000"/>
            </a:solidFill>
            <a:round/>
          </a:ln>
          <a:effectLst>
            <a:outerShdw dist="13237" dir="2700000">
              <a:srgbClr val="000000"/>
            </a:outerShdw>
          </a:effectLst>
        </p:spPr>
      </p:pic>
      <p:sp>
        <p:nvSpPr>
          <p:cNvPr id="13" name="Овал 12"/>
          <p:cNvSpPr/>
          <p:nvPr/>
        </p:nvSpPr>
        <p:spPr>
          <a:xfrm>
            <a:off x="1503521" y="2488511"/>
            <a:ext cx="316230" cy="2667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85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49234" y="10372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Перечень справочников, </a:t>
            </a:r>
            <a:br>
              <a:rPr lang="ru-RU" sz="4000" b="1" smtClean="0">
                <a:solidFill>
                  <a:srgbClr val="C00000"/>
                </a:solidFill>
                <a:latin typeface="Arial Narrow" panose="020B0606020202030204" pitchFamily="34" charset="0"/>
              </a:rPr>
            </a:br>
            <a:r>
              <a:rPr lang="ru-RU" sz="40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используемых на форме:</a:t>
            </a:r>
            <a:endParaRPr lang="ru-RU" sz="4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102" y="1952090"/>
            <a:ext cx="10998698" cy="4474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55102" y="2616936"/>
            <a:ext cx="2667000" cy="1057275"/>
          </a:xfrm>
          <a:prstGeom prst="roundRect">
            <a:avLst/>
          </a:prstGeom>
          <a:noFill/>
          <a:ln w="666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>
            <a:stCxn id="6" idx="3"/>
          </p:cNvCxnSpPr>
          <p:nvPr/>
        </p:nvCxnSpPr>
        <p:spPr>
          <a:xfrm>
            <a:off x="3022102" y="3145574"/>
            <a:ext cx="657225" cy="4762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79327" y="2860239"/>
            <a:ext cx="15776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Федеральные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справочники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5101" y="3810419"/>
            <a:ext cx="3248025" cy="2521267"/>
          </a:xfrm>
          <a:prstGeom prst="roundRect">
            <a:avLst/>
          </a:prstGeom>
          <a:noFill/>
          <a:ln w="666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3603126" y="4804926"/>
            <a:ext cx="657225" cy="4762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6200000">
            <a:off x="3847353" y="4081792"/>
            <a:ext cx="17430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региональные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Справочники, справочники учреждений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63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4775"/>
            <a:ext cx="10515600" cy="733425"/>
          </a:xfrm>
        </p:spPr>
        <p:txBody>
          <a:bodyPr>
            <a:normAutofit/>
          </a:bodyPr>
          <a:lstStyle/>
          <a:p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Раздел «Реестр» -</a:t>
            </a:r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 работа со статусами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14400"/>
            <a:ext cx="10953750" cy="5577839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Для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редактирования статусов вручную необходимо в списке заявлений установить курсор на нужной строке и нажать кнопку -  ([Изменить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])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Список статусов может только пополняться. Уже внесенные статусы не удаляются и не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редактируются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При первоначальном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входе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в список статусов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принятой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заявки данный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список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содержит статус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«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Проверка документов»,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который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устанавливаются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автоматически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9" name="Изображение156"/>
          <p:cNvPicPr/>
          <p:nvPr/>
        </p:nvPicPr>
        <p:blipFill rotWithShape="1">
          <a:blip r:embed="rId4"/>
          <a:srcRect l="-15" t="-18" r="-15" b="48754"/>
          <a:stretch/>
        </p:blipFill>
        <p:spPr bwMode="auto">
          <a:xfrm>
            <a:off x="4946287" y="2870018"/>
            <a:ext cx="6951799" cy="3095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840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4775"/>
            <a:ext cx="10515600" cy="733425"/>
          </a:xfrm>
        </p:spPr>
        <p:txBody>
          <a:bodyPr>
            <a:normAutofit/>
          </a:bodyPr>
          <a:lstStyle/>
          <a:p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Раздел «Реестр» -</a:t>
            </a:r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 работа со статусами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3915" y="798164"/>
            <a:ext cx="11498036" cy="569407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Статусы бывают промежуточные и окончательные</a:t>
            </a:r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Промежуточных статусов 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может 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быть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несколько и они </a:t>
            </a:r>
            <a:b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накапливаются</a:t>
            </a:r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Окончательный статус только один</a:t>
            </a:r>
            <a:b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из следующих двух:</a:t>
            </a:r>
          </a:p>
          <a:p>
            <a:pPr lvl="1"/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Отказано в оказании услуги</a:t>
            </a:r>
          </a:p>
          <a:p>
            <a:pPr lvl="1"/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Записан в школу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Если добавлен окончательный </a:t>
            </a:r>
            <a:b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статус, то статусы 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больше 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нельзя изменить и список </a:t>
            </a:r>
            <a:b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статусов 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заканчивается 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следующим сообщением </a:t>
            </a:r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 </a:t>
            </a:r>
            <a:endParaRPr lang="ru-RU" sz="24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dirty="0" smtClean="0"/>
          </a:p>
        </p:txBody>
      </p:sp>
      <p:pic>
        <p:nvPicPr>
          <p:cNvPr id="10" name="Изображение172"/>
          <p:cNvPicPr/>
          <p:nvPr/>
        </p:nvPicPr>
        <p:blipFill>
          <a:blip r:embed="rId4"/>
          <a:srcRect l="2497" t="74791" r="2683" b="15428"/>
          <a:stretch/>
        </p:blipFill>
        <p:spPr>
          <a:xfrm>
            <a:off x="293915" y="6006932"/>
            <a:ext cx="6651171" cy="485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1343" y="1106386"/>
            <a:ext cx="5899101" cy="5077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564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4775"/>
            <a:ext cx="10515600" cy="733425"/>
          </a:xfrm>
        </p:spPr>
        <p:txBody>
          <a:bodyPr>
            <a:normAutofit/>
          </a:bodyPr>
          <a:lstStyle/>
          <a:p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Раздел «Реестр» -</a:t>
            </a:r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 печать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3661" y="798164"/>
            <a:ext cx="10978289" cy="569407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Список всех заявлений можно распечатать по кнопке «Печать» в правом верхнем углу</a:t>
            </a:r>
          </a:p>
          <a:p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sz="3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Нужно обязательно </a:t>
            </a:r>
            <a:br>
              <a:rPr lang="ru-RU" sz="300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3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проверить по какому </a:t>
            </a:r>
            <a:br>
              <a:rPr lang="ru-RU" sz="300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3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столбцу отсортирован </a:t>
            </a:r>
            <a:br>
              <a:rPr lang="ru-RU" sz="300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3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список заявлений</a:t>
            </a:r>
          </a:p>
          <a:p>
            <a:r>
              <a:rPr lang="ru-RU" sz="3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Формируются страницы </a:t>
            </a:r>
            <a:br>
              <a:rPr lang="ru-RU" sz="300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3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непосредственно для </a:t>
            </a:r>
            <a:br>
              <a:rPr lang="ru-RU" sz="300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3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печати данного списка</a:t>
            </a:r>
            <a:r>
              <a:rPr lang="ru-RU" sz="3000" dirty="0">
                <a:solidFill>
                  <a:srgbClr val="002060"/>
                </a:solidFill>
                <a:latin typeface="Arial Narrow" panose="020B0606020202030204" pitchFamily="34" charset="0"/>
              </a:rPr>
              <a:t> </a:t>
            </a:r>
            <a:endParaRPr lang="ru-RU" sz="30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5" b="31342"/>
          <a:stretch/>
        </p:blipFill>
        <p:spPr bwMode="auto">
          <a:xfrm>
            <a:off x="968642" y="1440747"/>
            <a:ext cx="9708397" cy="2674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вал 7"/>
          <p:cNvSpPr/>
          <p:nvPr/>
        </p:nvSpPr>
        <p:spPr>
          <a:xfrm>
            <a:off x="10236815" y="2207927"/>
            <a:ext cx="316230" cy="2667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0" t="13779" r="14361" b="2685"/>
          <a:stretch/>
        </p:blipFill>
        <p:spPr bwMode="auto">
          <a:xfrm>
            <a:off x="4672739" y="3201524"/>
            <a:ext cx="7718156" cy="4580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970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4775"/>
            <a:ext cx="10515600" cy="733425"/>
          </a:xfrm>
        </p:spPr>
        <p:txBody>
          <a:bodyPr>
            <a:normAutofit/>
          </a:bodyPr>
          <a:lstStyle/>
          <a:p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Раздел «Реестр» -</a:t>
            </a:r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 печать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3660" y="798164"/>
            <a:ext cx="10978289" cy="569407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Можно изменить список полей для печати по кнопке «Поля»</a:t>
            </a:r>
          </a:p>
          <a:p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 списке полей помечаются нужные столбцы и </a:t>
            </a:r>
            <a:b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выбор подтверждается кнопкой «Сохранить» 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По кнопке «Печать» распечатываются именно те </a:t>
            </a:r>
            <a:b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столбцы, которые отображаются на экране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 </a:t>
            </a:r>
            <a:endParaRPr lang="ru-RU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5" b="31342"/>
          <a:stretch/>
        </p:blipFill>
        <p:spPr bwMode="auto">
          <a:xfrm>
            <a:off x="898899" y="1284834"/>
            <a:ext cx="9708397" cy="2674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вал 7"/>
          <p:cNvSpPr/>
          <p:nvPr/>
        </p:nvSpPr>
        <p:spPr>
          <a:xfrm>
            <a:off x="9330164" y="2318714"/>
            <a:ext cx="588750" cy="2667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748" y="2709879"/>
            <a:ext cx="3669791" cy="3776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6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006" y="180975"/>
            <a:ext cx="10959988" cy="58864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Контакты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45803" y="2161246"/>
            <a:ext cx="5027074" cy="164337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7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Группа в </a:t>
            </a:r>
            <a:r>
              <a:rPr lang="ru-RU" sz="37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телеграме</a:t>
            </a:r>
            <a:r>
              <a:rPr lang="ru-RU" sz="37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для технической и методической помощи по предоставлению услуг в электронном виде</a:t>
            </a:r>
          </a:p>
          <a:p>
            <a:endParaRPr lang="ru-RU" sz="2700" dirty="0">
              <a:latin typeface="Arial Narrow" panose="020B0606020202030204" pitchFamily="34" charset="0"/>
            </a:endParaRPr>
          </a:p>
          <a:p>
            <a:endParaRPr lang="ru-RU" sz="1800" dirty="0">
              <a:latin typeface="Arial Narrow" panose="020B0606020202030204" pitchFamily="34" charset="0"/>
            </a:endParaRPr>
          </a:p>
        </p:txBody>
      </p:sp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780" y="1173076"/>
            <a:ext cx="2332124" cy="2332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842014" y="4454148"/>
            <a:ext cx="41779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 Narrow" panose="020B0606020202030204" pitchFamily="34" charset="0"/>
              </a:rPr>
              <a:t>Форум </a:t>
            </a:r>
            <a:r>
              <a:rPr lang="ru-RU" sz="3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АСИОУ</a:t>
            </a:r>
            <a:endParaRPr lang="ru-RU" sz="32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1742" y="3804623"/>
            <a:ext cx="2299158" cy="2253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310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Для успешной реализации новой формы на ЕПГУ:</a:t>
            </a:r>
            <a:endParaRPr lang="ru-RU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1. Проверить на ЕПГУ выбор «своей» школы, зайдя в ЛК ЕПГУ как физическое лицо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2. Сформировать заявление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 случае расхождения данных написать в ТП АСИОУ: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 теме «Справочники» в письме код ОУ, описание проблемы, как должно быть</a:t>
            </a:r>
          </a:p>
          <a:p>
            <a:endParaRPr lang="ru-RU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766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70969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Ссылка на форму 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  <a:hlinkClick r:id="rId4"/>
              </a:rPr>
              <a:t>https://</a:t>
            </a:r>
            <a:r>
              <a:rPr lang="en-US" dirty="0" smtClean="0">
                <a:solidFill>
                  <a:srgbClr val="002060"/>
                </a:solidFill>
                <a:latin typeface="Arial Narrow" panose="020B0606020202030204" pitchFamily="34" charset="0"/>
                <a:hlinkClick r:id="rId4"/>
              </a:rPr>
              <a:t>www.gosuslugi.ru/600426/1/form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5860" y="154391"/>
            <a:ext cx="7502277" cy="5290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https://www.pngplay.com/wp-content/uploads/7/Mouse-Cursor-Click-Transparent-Fil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942" y="1116013"/>
            <a:ext cx="300632" cy="38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170339" y="4832985"/>
            <a:ext cx="1562100" cy="320675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https://www.pngplay.com/wp-content/uploads/7/Mouse-Cursor-Click-Transparent-Fil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757" y="4941096"/>
            <a:ext cx="300632" cy="38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17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684" y="200797"/>
            <a:ext cx="6955971" cy="4271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869773" y="1132204"/>
            <a:ext cx="5086183" cy="5155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177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112" y="211930"/>
            <a:ext cx="6202837" cy="4093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8914" y="2143956"/>
            <a:ext cx="6543153" cy="4237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573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artinkin.net/uploads/posts/2022-12/1670033506_54-kartinkin-net-p-fon-dlya-otcheta-vkontakte-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937" y="242888"/>
            <a:ext cx="5033963" cy="5190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726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9729</TotalTime>
  <Words>1298</Words>
  <Application>Microsoft Office PowerPoint</Application>
  <PresentationFormat>Широкоэкранный</PresentationFormat>
  <Paragraphs>184</Paragraphs>
  <Slides>44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9" baseType="lpstr">
      <vt:lpstr>Arial</vt:lpstr>
      <vt:lpstr>Arial Narrow</vt:lpstr>
      <vt:lpstr>Calibri</vt:lpstr>
      <vt:lpstr>Calibri Light</vt:lpstr>
      <vt:lpstr>Тема Office</vt:lpstr>
      <vt:lpstr>Презентация PowerPoint</vt:lpstr>
      <vt:lpstr>Презентация PowerPoint</vt:lpstr>
      <vt:lpstr>Постановление Правительства РФ от 1 марта 2022 г. N 277 "О направлении в личный кабинет заявителя в федеральной государственной информационной системе "Единый портал государственных и муниципальных услуг (функций)" сведений о ходе выполнения запроса о предоставлении государственной или муниципальной услуги, заявления о предоставлении услуги, указанной в части 3 статьи 1 Федерального закона "Об организации предоставления государственных и муниципальных услуг", а также результатов предоставления государственной или муниципальной услуги, результатов предоставления услуги, указанной в части 3 статьи 1 Федерального закона "Об организации предоставления государственных и муниципальных услуг"</vt:lpstr>
      <vt:lpstr>Презентация PowerPoint</vt:lpstr>
      <vt:lpstr>Для успешной реализации новой формы на ЕПГУ: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льгота</vt:lpstr>
      <vt:lpstr>Презентация PowerPoint</vt:lpstr>
      <vt:lpstr>Обработка заявлений при предоставлении услуги в общеобразовательной организации в 2023 год</vt:lpstr>
      <vt:lpstr>Статусы</vt:lpstr>
      <vt:lpstr>Презентация PowerPoint</vt:lpstr>
      <vt:lpstr>Прием заявлений с ЕПГУ</vt:lpstr>
      <vt:lpstr>Просмотр заявления</vt:lpstr>
      <vt:lpstr>Межведомственные запросы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Прием заявлений другим способом</vt:lpstr>
      <vt:lpstr>Прием заявлений другим способом</vt:lpstr>
      <vt:lpstr>Добавление заявления</vt:lpstr>
      <vt:lpstr>Добавление заявления</vt:lpstr>
      <vt:lpstr>Раздел «Реестр» - операции, которые можно выполнять в столбце действия</vt:lpstr>
      <vt:lpstr>Раздел «Реестр» - занесение в Контингент</vt:lpstr>
      <vt:lpstr>Раздел «Реестр» - работа со статусами</vt:lpstr>
      <vt:lpstr>Раздел «Реестр» - работа со статусами</vt:lpstr>
      <vt:lpstr>Раздел «Реестр» - печать </vt:lpstr>
      <vt:lpstr>Раздел «Реестр» - печать </vt:lpstr>
      <vt:lpstr>Контакты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Евстигнеева Наталья Валентиновна</dc:creator>
  <cp:lastModifiedBy>Евстигнеева Наталья Валентиновна</cp:lastModifiedBy>
  <cp:revision>68</cp:revision>
  <dcterms:created xsi:type="dcterms:W3CDTF">2023-03-15T09:13:44Z</dcterms:created>
  <dcterms:modified xsi:type="dcterms:W3CDTF">2023-03-22T08:52:06Z</dcterms:modified>
</cp:coreProperties>
</file>